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3750" r:id="rId2"/>
    <p:sldMasterId id="2147483737" r:id="rId3"/>
  </p:sldMasterIdLst>
  <p:notesMasterIdLst>
    <p:notesMasterId r:id="rId20"/>
  </p:notesMasterIdLst>
  <p:handoutMasterIdLst>
    <p:handoutMasterId r:id="rId21"/>
  </p:handoutMasterIdLst>
  <p:sldIdLst>
    <p:sldId id="846" r:id="rId4"/>
    <p:sldId id="938" r:id="rId5"/>
    <p:sldId id="916" r:id="rId6"/>
    <p:sldId id="943" r:id="rId7"/>
    <p:sldId id="944" r:id="rId8"/>
    <p:sldId id="945" r:id="rId9"/>
    <p:sldId id="946" r:id="rId10"/>
    <p:sldId id="947" r:id="rId11"/>
    <p:sldId id="948" r:id="rId12"/>
    <p:sldId id="949" r:id="rId13"/>
    <p:sldId id="950" r:id="rId14"/>
    <p:sldId id="951" r:id="rId15"/>
    <p:sldId id="953" r:id="rId16"/>
    <p:sldId id="952" r:id="rId17"/>
    <p:sldId id="939" r:id="rId18"/>
    <p:sldId id="941" r:id="rId19"/>
  </p:sldIdLst>
  <p:sldSz cx="9144000" cy="5143500" type="screen16x9"/>
  <p:notesSz cx="7315200" cy="9601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 New Roman" pitchFamily="-65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3">
          <p15:clr>
            <a:srgbClr val="A4A3A4"/>
          </p15:clr>
        </p15:guide>
        <p15:guide id="2" pos="827">
          <p15:clr>
            <a:srgbClr val="A4A3A4"/>
          </p15:clr>
        </p15:guide>
        <p15:guide id="3" orient="horz" pos="556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7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3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2sister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5787B"/>
    <a:srgbClr val="E9EDF0"/>
    <a:srgbClr val="FFFFFE"/>
    <a:srgbClr val="4E87A0"/>
    <a:srgbClr val="33CCFF"/>
    <a:srgbClr val="5A99B1"/>
    <a:srgbClr val="DAAA00"/>
    <a:srgbClr val="487A7B"/>
    <a:srgbClr val="C66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77830" autoAdjust="0"/>
  </p:normalViewPr>
  <p:slideViewPr>
    <p:cSldViewPr snapToGrid="0">
      <p:cViewPr varScale="1">
        <p:scale>
          <a:sx n="117" d="100"/>
          <a:sy n="117" d="100"/>
        </p:scale>
        <p:origin x="294" y="102"/>
      </p:cViewPr>
      <p:guideLst>
        <p:guide orient="horz" pos="723"/>
        <p:guide pos="827"/>
        <p:guide orient="horz" pos="556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4" d="100"/>
          <a:sy n="104" d="100"/>
        </p:scale>
        <p:origin x="-4800" y="-120"/>
      </p:cViewPr>
      <p:guideLst>
        <p:guide orient="horz" pos="2897"/>
        <p:guide pos="2160"/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t" anchorCtr="0" compatLnSpc="1">
            <a:prstTxWarp prst="textNoShape">
              <a:avLst/>
            </a:prstTxWarp>
          </a:bodyPr>
          <a:lstStyle>
            <a:lvl1pPr defTabSz="95654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1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t" anchorCtr="0" compatLnSpc="1">
            <a:prstTxWarp prst="textNoShape">
              <a:avLst/>
            </a:prstTxWarp>
          </a:bodyPr>
          <a:lstStyle>
            <a:lvl1pPr algn="r" defTabSz="95654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b" anchorCtr="0" compatLnSpc="1">
            <a:prstTxWarp prst="textNoShape">
              <a:avLst/>
            </a:prstTxWarp>
          </a:bodyPr>
          <a:lstStyle>
            <a:lvl1pPr defTabSz="95654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b" anchorCtr="0" compatLnSpc="1">
            <a:prstTxWarp prst="textNoShape">
              <a:avLst/>
            </a:prstTxWarp>
          </a:bodyPr>
          <a:lstStyle>
            <a:lvl1pPr algn="r" defTabSz="956540">
              <a:defRPr sz="1300" b="0"/>
            </a:lvl1pPr>
          </a:lstStyle>
          <a:p>
            <a:pPr>
              <a:defRPr/>
            </a:pPr>
            <a:fld id="{B40278C4-6E8D-F345-A98D-3ACB2490D00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9025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t" anchorCtr="0" compatLnSpc="1">
            <a:prstTxWarp prst="textNoShape">
              <a:avLst/>
            </a:prstTxWarp>
          </a:bodyPr>
          <a:lstStyle>
            <a:lvl1pPr defTabSz="95654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1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t" anchorCtr="0" compatLnSpc="1">
            <a:prstTxWarp prst="textNoShape">
              <a:avLst/>
            </a:prstTxWarp>
          </a:bodyPr>
          <a:lstStyle>
            <a:lvl1pPr algn="r" defTabSz="95654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23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1192"/>
            <a:ext cx="5364480" cy="432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b" anchorCtr="0" compatLnSpc="1">
            <a:prstTxWarp prst="textNoShape">
              <a:avLst/>
            </a:prstTxWarp>
          </a:bodyPr>
          <a:lstStyle>
            <a:lvl1pPr defTabSz="956540">
              <a:defRPr sz="1300" b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0726"/>
            <a:ext cx="3169920" cy="480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75" tIns="47837" rIns="95675" bIns="47837" numCol="1" anchor="b" anchorCtr="0" compatLnSpc="1">
            <a:prstTxWarp prst="textNoShape">
              <a:avLst/>
            </a:prstTxWarp>
          </a:bodyPr>
          <a:lstStyle>
            <a:lvl1pPr algn="r" defTabSz="956540">
              <a:defRPr sz="1300" b="0"/>
            </a:lvl1pPr>
          </a:lstStyle>
          <a:p>
            <a:pPr>
              <a:defRPr/>
            </a:pPr>
            <a:fld id="{A2EB13A0-7846-2342-932F-B919F96966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9610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492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611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3307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52180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4056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7747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313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7536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710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845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 approach orientation being different than SR.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0440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 approach orientation being different than SR.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056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the approach orientation being different than SR.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EB13A0-7846-2342-932F-B919F96966D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687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P_Title_V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pic>
        <p:nvPicPr>
          <p:cNvPr id="8" name="Picture 7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696" y="-9144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4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P_Divid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981205" y="2476501"/>
            <a:ext cx="4305297" cy="5207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5" name="Picture 4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P_DividerV3.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981205" y="2476501"/>
            <a:ext cx="4305297" cy="5207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981205" y="2476501"/>
            <a:ext cx="4305297" cy="5207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8" name="Picture 7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981205" y="2476501"/>
            <a:ext cx="4305297" cy="5207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8" name="Picture 7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820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2116674" y="2413001"/>
            <a:ext cx="2514593" cy="520700"/>
          </a:xfr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8" name="Picture 7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pic>
        <p:nvPicPr>
          <p:cNvPr id="12" name="Picture 11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696" y="-8473"/>
            <a:ext cx="806577" cy="1001268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3005667" y="330196"/>
            <a:ext cx="3708400" cy="622960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3005667" y="1414463"/>
            <a:ext cx="5012267" cy="2641600"/>
          </a:xfrm>
        </p:spPr>
        <p:txBody>
          <a:bodyPr>
            <a:noAutofit/>
          </a:bodyPr>
          <a:lstStyle>
            <a:lvl1pPr marL="2286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>
                <a:tab pos="169863" algn="l"/>
              </a:tabLst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0" name="Picture 9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57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5850995" cy="81332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1760538" y="2311909"/>
            <a:ext cx="5918200" cy="2454275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US" dirty="0"/>
          </a:p>
        </p:txBody>
      </p:sp>
      <p:pic>
        <p:nvPicPr>
          <p:cNvPr id="13" name="Picture 12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P_Content_Missio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5850995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P_Content_OakLea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1778000" y="2286000"/>
            <a:ext cx="6654800" cy="2293938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3730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32829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937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23977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596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1778000" y="2286000"/>
            <a:ext cx="6654800" cy="2293938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56939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2"/>
          </p:nvPr>
        </p:nvSpPr>
        <p:spPr>
          <a:xfrm>
            <a:off x="1778000" y="2286000"/>
            <a:ext cx="6654800" cy="2293938"/>
          </a:xfrm>
        </p:spPr>
        <p:txBody>
          <a:bodyPr/>
          <a:lstStyle/>
          <a:p>
            <a:r>
              <a:rPr lang="en-US" dirty="0" smtClean="0"/>
              <a:t>Click icon to add table</a:t>
            </a:r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7444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MP_Content_OakTre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28854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28854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39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28854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0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40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MP_Content_Trai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28854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37" y="-1"/>
            <a:ext cx="9162637" cy="5161619"/>
          </a:xfrm>
          <a:prstGeom prst="rect">
            <a:avLst/>
          </a:prstGeom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28854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P_Content_Fenc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4105" y="1508760"/>
            <a:ext cx="3794760" cy="32461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1"/>
          </p:nvPr>
        </p:nvSpPr>
        <p:spPr>
          <a:xfrm>
            <a:off x="4597400" y="1508760"/>
            <a:ext cx="3794760" cy="32461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P_Content_Bel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120269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Picture Placeholder 8"/>
          <p:cNvSpPr>
            <a:spLocks noGrp="1" noChangeAspect="1"/>
          </p:cNvSpPr>
          <p:nvPr>
            <p:ph type="pic" sz="quarter" idx="11"/>
          </p:nvPr>
        </p:nvSpPr>
        <p:spPr>
          <a:xfrm>
            <a:off x="885825" y="2901950"/>
            <a:ext cx="2808350" cy="1463040"/>
          </a:xfrm>
        </p:spPr>
        <p:txBody>
          <a:bodyPr>
            <a:noAutofit/>
          </a:bodyPr>
          <a:lstStyle>
            <a:lvl1pPr>
              <a:defRPr sz="16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3729567" y="2901950"/>
            <a:ext cx="2523744" cy="1463040"/>
          </a:xfrm>
        </p:spPr>
        <p:txBody>
          <a:bodyPr wrap="none" anchor="t" anchorCtr="0">
            <a:noAutofit/>
          </a:bodyPr>
          <a:lstStyle>
            <a:lvl1pPr>
              <a:defRPr sz="16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286500" y="2901950"/>
            <a:ext cx="2624328" cy="146304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67512" y="1508760"/>
            <a:ext cx="8061621" cy="28854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08303" y="365760"/>
            <a:ext cx="4754033" cy="6721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414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MP_Content_NoImag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777473" y="1303340"/>
            <a:ext cx="6909327" cy="32766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1635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MP_Map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21" cy="5157216"/>
          </a:xfrm>
          <a:prstGeom prst="rect">
            <a:avLst/>
          </a:prstGeom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678333" y="4563533"/>
            <a:ext cx="237067" cy="2053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latin typeface="Arial"/>
                <a:cs typeface="Arial"/>
              </a:defRPr>
            </a:lvl1pPr>
          </a:lstStyle>
          <a:p>
            <a:fld id="{5C610370-6FF5-9A45-843A-8AEB2B662F9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6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14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31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61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210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84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80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844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369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714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42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59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37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37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0"/>
            <a:ext cx="9149937" cy="51435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7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5202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8656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7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703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652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838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56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80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988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6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60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6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406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23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7" y="-1"/>
            <a:ext cx="9149937" cy="515446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88533" y="2988736"/>
            <a:ext cx="7080780" cy="448733"/>
          </a:xfrm>
        </p:spPr>
        <p:txBody>
          <a:bodyPr anchor="b" anchorCtr="0">
            <a:no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1388533" y="3428467"/>
            <a:ext cx="6205538" cy="279400"/>
          </a:xfrm>
        </p:spPr>
        <p:txBody>
          <a:bodyPr anchor="b" anchorCtr="0">
            <a:noAutofit/>
          </a:bodyPr>
          <a:lstStyle>
            <a:lvl1pPr>
              <a:buNone/>
              <a:defRPr sz="16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  <p:pic>
        <p:nvPicPr>
          <p:cNvPr id="6" name="Picture 5" descr="CMP Logo_Tab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1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78003" y="474135"/>
            <a:ext cx="5842000" cy="6229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TITLE GOES HERE – CAN</a:t>
            </a:r>
            <a:br>
              <a:rPr lang="en-US" dirty="0" smtClean="0"/>
            </a:br>
            <a:r>
              <a:rPr lang="en-US" dirty="0" smtClean="0"/>
              <a:t>BE NO MORE THAN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8003" y="1267887"/>
            <a:ext cx="6172200" cy="32533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 descr="CMP Logo_Tab.eps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7854951" y="-8467"/>
            <a:ext cx="806577" cy="1001268"/>
          </a:xfrm>
          <a:prstGeom prst="rect">
            <a:avLst/>
          </a:prstGeom>
        </p:spPr>
      </p:pic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8669866" y="4583831"/>
            <a:ext cx="279401" cy="153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endParaRPr lang="en-US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74" r:id="rId2"/>
    <p:sldLayoutId id="2147483769" r:id="rId3"/>
    <p:sldLayoutId id="2147483766" r:id="rId4"/>
    <p:sldLayoutId id="2147483767" r:id="rId5"/>
    <p:sldLayoutId id="2147483768" r:id="rId6"/>
    <p:sldLayoutId id="2147483772" r:id="rId7"/>
    <p:sldLayoutId id="2147483771" r:id="rId8"/>
    <p:sldLayoutId id="2147483773" r:id="rId9"/>
    <p:sldLayoutId id="2147483765" r:id="rId10"/>
    <p:sldLayoutId id="2147483722" r:id="rId11"/>
    <p:sldLayoutId id="2147483724" r:id="rId12"/>
    <p:sldLayoutId id="2147483727" r:id="rId13"/>
    <p:sldLayoutId id="2147483776" r:id="rId14"/>
    <p:sldLayoutId id="2147483732" r:id="rId15"/>
    <p:sldLayoutId id="2147483775" r:id="rId16"/>
    <p:sldLayoutId id="2147483684" r:id="rId17"/>
    <p:sldLayoutId id="2147483717" r:id="rId18"/>
    <p:sldLayoutId id="2147483723" r:id="rId19"/>
    <p:sldLayoutId id="2147483777" r:id="rId20"/>
    <p:sldLayoutId id="2147483779" r:id="rId21"/>
    <p:sldLayoutId id="2147483780" r:id="rId22"/>
    <p:sldLayoutId id="2147483785" r:id="rId23"/>
    <p:sldLayoutId id="2147483781" r:id="rId24"/>
    <p:sldLayoutId id="2147483782" r:id="rId25"/>
    <p:sldLayoutId id="2147483783" r:id="rId26"/>
    <p:sldLayoutId id="2147483718" r:id="rId27"/>
    <p:sldLayoutId id="2147483778" r:id="rId28"/>
    <p:sldLayoutId id="2147483786" r:id="rId29"/>
    <p:sldLayoutId id="2147483729" r:id="rId30"/>
    <p:sldLayoutId id="2147483784" r:id="rId31"/>
    <p:sldLayoutId id="2147483719" r:id="rId32"/>
    <p:sldLayoutId id="2147483728" r:id="rId33"/>
    <p:sldLayoutId id="2147483733" r:id="rId34"/>
    <p:sldLayoutId id="2147483734" r:id="rId35"/>
    <p:sldLayoutId id="2147483735" r:id="rId36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2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4572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D12B4-5B05-4931-8E10-3F1D56635A61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3D4E9-1AD6-4231-A0EE-263B4EE02D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121E4-5F86-4C53-914B-4C3D7F354EDE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7BF3E-8B7A-4C5D-8973-59BF9660B8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9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533" y="3206850"/>
            <a:ext cx="7428296" cy="448733"/>
          </a:xfrm>
        </p:spPr>
        <p:txBody>
          <a:bodyPr/>
          <a:lstStyle/>
          <a:p>
            <a:r>
              <a:rPr lang="en-US" sz="2400" dirty="0" smtClean="0"/>
              <a:t>Middle Avenue and El Camino Real signal and conceptual geometric improvements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88533" y="3646581"/>
            <a:ext cx="6205538" cy="279400"/>
          </a:xfrm>
        </p:spPr>
        <p:txBody>
          <a:bodyPr/>
          <a:lstStyle/>
          <a:p>
            <a:r>
              <a:rPr lang="en-US" dirty="0" smtClean="0"/>
              <a:t>December 11, </a:t>
            </a:r>
            <a:r>
              <a:rPr lang="en-US" dirty="0" smtClean="0"/>
              <a:t>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6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961740" cy="622960"/>
          </a:xfrm>
        </p:spPr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/>
              <a:t>(signal </a:t>
            </a:r>
            <a:r>
              <a:rPr lang="en-US" dirty="0" smtClean="0"/>
              <a:t>Operation – Evening</a:t>
            </a:r>
            <a:br>
              <a:rPr lang="en-US" dirty="0" smtClean="0"/>
            </a:br>
            <a:r>
              <a:rPr lang="en-US" dirty="0" smtClean="0"/>
              <a:t>commute hour 95% queue)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167" y="1141240"/>
            <a:ext cx="6580055" cy="40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85" y="1605419"/>
            <a:ext cx="5082005" cy="3287792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7030967" cy="1204968"/>
          </a:xfrm>
        </p:spPr>
        <p:txBody>
          <a:bodyPr>
            <a:normAutofit/>
          </a:bodyPr>
          <a:lstStyle/>
          <a:p>
            <a:r>
              <a:rPr lang="en-US" dirty="0" smtClean="0"/>
              <a:t>Improve pedestrian/bicycle conditions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 smtClean="0"/>
              <a:t>(Geometry)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Picture 4" descr="Simple North Arrow Ubication PNG &amp; SVG Design For T-Shi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4621">
            <a:off x="6772250" y="3880390"/>
            <a:ext cx="446611" cy="42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78665" y="1701716"/>
            <a:ext cx="509811" cy="28220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ECR</a:t>
            </a:r>
            <a:endParaRPr lang="en-US" sz="1200" b="0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8495" y="3807771"/>
            <a:ext cx="986061" cy="28220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Middle Ave.</a:t>
            </a:r>
            <a:endParaRPr lang="en-US" sz="1200" b="0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576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49" y="1656735"/>
            <a:ext cx="6811356" cy="3486765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7030967" cy="1204968"/>
          </a:xfrm>
        </p:spPr>
        <p:txBody>
          <a:bodyPr>
            <a:normAutofit/>
          </a:bodyPr>
          <a:lstStyle/>
          <a:p>
            <a:r>
              <a:rPr lang="en-US" dirty="0" smtClean="0"/>
              <a:t>Potential impacts (right of way, utility conflicts, budget &amp; schedule)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 smtClean="0"/>
              <a:t>(Geometry)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91964" y="1905824"/>
            <a:ext cx="509811" cy="28220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ECR</a:t>
            </a:r>
            <a:endParaRPr lang="en-US" sz="1200" b="0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3190" y="4053230"/>
            <a:ext cx="986061" cy="28220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0" dirty="0" smtClean="0">
                <a:solidFill>
                  <a:schemeClr val="accent6">
                    <a:lumMod val="10000"/>
                  </a:schemeClr>
                </a:solidFill>
                <a:latin typeface="+mn-lt"/>
              </a:rPr>
              <a:t>Middle Ave.</a:t>
            </a:r>
            <a:endParaRPr lang="en-US" sz="1200" b="0" dirty="0">
              <a:solidFill>
                <a:schemeClr val="accent6">
                  <a:lumMod val="1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481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3" y="1303339"/>
            <a:ext cx="7030967" cy="3138031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Signal </a:t>
            </a:r>
            <a:r>
              <a:rPr lang="en-US" dirty="0"/>
              <a:t>– </a:t>
            </a:r>
            <a:r>
              <a:rPr lang="en-US" dirty="0" smtClean="0"/>
              <a:t>which alternative for </a:t>
            </a:r>
            <a:r>
              <a:rPr lang="en-US" dirty="0"/>
              <a:t>further </a:t>
            </a:r>
            <a:r>
              <a:rPr lang="en-US" dirty="0" smtClean="0"/>
              <a:t>analysis?</a:t>
            </a:r>
            <a:endParaRPr lang="en-US" dirty="0"/>
          </a:p>
          <a:p>
            <a:r>
              <a:rPr lang="en-US" dirty="0" smtClean="0"/>
              <a:t>Geometry – is there consensus </a:t>
            </a:r>
            <a:r>
              <a:rPr lang="en-US" dirty="0"/>
              <a:t>to </a:t>
            </a:r>
            <a:r>
              <a:rPr lang="en-US" dirty="0" smtClean="0"/>
              <a:t>continue or pause design due to constrains (utility relocation, ROW acquisition)?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9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7030967" cy="1204968"/>
          </a:xfrm>
        </p:spPr>
        <p:txBody>
          <a:bodyPr>
            <a:normAutofit/>
          </a:bodyPr>
          <a:lstStyle/>
          <a:p>
            <a:r>
              <a:rPr lang="en-US" dirty="0" smtClean="0"/>
              <a:t>Incorporate CSC feedback</a:t>
            </a:r>
          </a:p>
          <a:p>
            <a:r>
              <a:rPr lang="en-US" dirty="0" smtClean="0"/>
              <a:t>Present to City Council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3101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39" y="107456"/>
            <a:ext cx="5586768" cy="254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226" y="2714294"/>
            <a:ext cx="5239490" cy="236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340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Evaluation</a:t>
            </a:r>
            <a:endParaRPr lang="en-US" dirty="0" smtClean="0"/>
          </a:p>
          <a:p>
            <a:r>
              <a:rPr lang="en-US" dirty="0" smtClean="0"/>
              <a:t>Feedback</a:t>
            </a:r>
            <a:endParaRPr lang="en-US" dirty="0" smtClean="0"/>
          </a:p>
          <a:p>
            <a:r>
              <a:rPr lang="en-US" dirty="0" smtClean="0"/>
              <a:t>Next Steps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1095670"/>
            <a:ext cx="4964340" cy="3484270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657601" y="4640731"/>
            <a:ext cx="4433206" cy="2284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0" dirty="0" smtClean="0"/>
              <a:t>Middle Ave. and ECR (view from eastbound Middle Ave.)</a:t>
            </a:r>
          </a:p>
          <a:p>
            <a:pPr fontAlgn="auto">
              <a:spcAft>
                <a:spcPts val="0"/>
              </a:spcAft>
            </a:pP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336965871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4" y="1303340"/>
            <a:ext cx="3398534" cy="3276600"/>
          </a:xfrm>
        </p:spPr>
        <p:txBody>
          <a:bodyPr/>
          <a:lstStyle/>
          <a:p>
            <a:r>
              <a:rPr lang="en-US" dirty="0" smtClean="0"/>
              <a:t>Mar. 2021: Middle Avenue complete </a:t>
            </a:r>
            <a:r>
              <a:rPr lang="en-US" dirty="0" smtClean="0"/>
              <a:t>streets project</a:t>
            </a:r>
            <a:r>
              <a:rPr lang="en-US" dirty="0" smtClean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Oct. 2022: traffic calming measures approved </a:t>
            </a:r>
          </a:p>
          <a:p>
            <a:endParaRPr lang="en-US" dirty="0"/>
          </a:p>
          <a:p>
            <a:r>
              <a:rPr lang="en-US" dirty="0" smtClean="0"/>
              <a:t>May 2024: permanent buffered bike lanes approved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2" y="524937"/>
            <a:ext cx="5973425" cy="622960"/>
          </a:xfrm>
        </p:spPr>
        <p:txBody>
          <a:bodyPr/>
          <a:lstStyle/>
          <a:p>
            <a:r>
              <a:rPr lang="en-US" dirty="0" smtClean="0"/>
              <a:t>Background </a:t>
            </a:r>
            <a:br>
              <a:rPr lang="en-US" dirty="0" smtClean="0"/>
            </a:br>
            <a:r>
              <a:rPr lang="en-US" dirty="0" smtClean="0"/>
              <a:t>(Permanent Improvements)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352406" y="1223686"/>
            <a:ext cx="3444460" cy="3771466"/>
            <a:chOff x="5352406" y="1223686"/>
            <a:chExt cx="3444460" cy="37714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2406" y="1223686"/>
              <a:ext cx="3444460" cy="37714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7465095" y="2451217"/>
              <a:ext cx="159390" cy="159390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4" descr="Simple North Arrow Ubication PNG &amp; SVG Design For T-Shirt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4277" y="1324929"/>
              <a:ext cx="334805" cy="334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74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7030967" cy="857798"/>
          </a:xfrm>
        </p:spPr>
        <p:txBody>
          <a:bodyPr/>
          <a:lstStyle/>
          <a:p>
            <a:r>
              <a:rPr lang="en-US" dirty="0" smtClean="0"/>
              <a:t>Jan. </a:t>
            </a:r>
            <a:r>
              <a:rPr lang="en-US" dirty="0"/>
              <a:t>2024: Blake St. closure (no access to/from Middle Ave.)</a:t>
            </a:r>
          </a:p>
          <a:p>
            <a:r>
              <a:rPr lang="en-US" dirty="0" smtClean="0"/>
              <a:t>Nov. 2024: </a:t>
            </a:r>
            <a:r>
              <a:rPr lang="en-US" dirty="0" err="1" smtClean="0">
                <a:solidFill>
                  <a:srgbClr val="75787B"/>
                </a:solidFill>
              </a:rPr>
              <a:t>Nealon</a:t>
            </a:r>
            <a:r>
              <a:rPr lang="en-US" dirty="0" smtClean="0">
                <a:solidFill>
                  <a:srgbClr val="75787B"/>
                </a:solidFill>
              </a:rPr>
              <a:t> P</a:t>
            </a:r>
            <a:r>
              <a:rPr lang="en-US" dirty="0" smtClean="0"/>
              <a:t>ark frontage parking (back-in angle parking)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  <a:br>
              <a:rPr lang="en-US" dirty="0" smtClean="0"/>
            </a:br>
            <a:r>
              <a:rPr lang="en-US" dirty="0" smtClean="0"/>
              <a:t>(Pilot Projects)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18" t="2155" r="8472"/>
          <a:stretch/>
        </p:blipFill>
        <p:spPr>
          <a:xfrm>
            <a:off x="1619075" y="2164359"/>
            <a:ext cx="3338818" cy="2315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105" b="43942"/>
          <a:stretch/>
        </p:blipFill>
        <p:spPr>
          <a:xfrm>
            <a:off x="3716323" y="3816992"/>
            <a:ext cx="1350626" cy="10757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7997" r="5116"/>
          <a:stretch/>
        </p:blipFill>
        <p:spPr>
          <a:xfrm>
            <a:off x="5285064" y="2161138"/>
            <a:ext cx="3422708" cy="2318049"/>
          </a:xfrm>
          <a:prstGeom prst="rect">
            <a:avLst/>
          </a:prstGeom>
        </p:spPr>
      </p:pic>
      <p:sp>
        <p:nvSpPr>
          <p:cNvPr id="10" name="Text Placeholder 1"/>
          <p:cNvSpPr txBox="1">
            <a:spLocks/>
          </p:cNvSpPr>
          <p:nvPr/>
        </p:nvSpPr>
        <p:spPr>
          <a:xfrm>
            <a:off x="1619075" y="4479187"/>
            <a:ext cx="3171039" cy="4135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0" dirty="0" err="1" smtClean="0"/>
              <a:t>Nealon</a:t>
            </a:r>
            <a:r>
              <a:rPr lang="en-US" sz="1200" b="0" dirty="0" smtClean="0"/>
              <a:t> Park frontage parking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1200" b="0" dirty="0" smtClean="0"/>
              <a:t>(back-in angle parking)</a:t>
            </a:r>
          </a:p>
          <a:p>
            <a:pPr fontAlgn="auto">
              <a:spcAft>
                <a:spcPts val="0"/>
              </a:spcAft>
            </a:pPr>
            <a:endParaRPr lang="en-US" sz="1200" b="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5301842" y="4504895"/>
            <a:ext cx="3372375" cy="2284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0" dirty="0" smtClean="0"/>
              <a:t>Blake St. closure (no access to/from Middle Ave.)</a:t>
            </a:r>
          </a:p>
          <a:p>
            <a:pPr fontAlgn="auto">
              <a:spcAft>
                <a:spcPts val="0"/>
              </a:spcAft>
            </a:pP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91929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777473" y="1303340"/>
            <a:ext cx="7030967" cy="1204968"/>
          </a:xfrm>
        </p:spPr>
        <p:txBody>
          <a:bodyPr>
            <a:normAutofit/>
          </a:bodyPr>
          <a:lstStyle/>
          <a:p>
            <a:r>
              <a:rPr lang="en-US" dirty="0"/>
              <a:t>Remove conflict </a:t>
            </a:r>
            <a:r>
              <a:rPr lang="en-US" dirty="0" smtClean="0"/>
              <a:t>b/t left turning vehicles from Middle Ave. </a:t>
            </a:r>
            <a:r>
              <a:rPr lang="en-US" dirty="0"/>
              <a:t>onto </a:t>
            </a:r>
            <a:r>
              <a:rPr lang="en-US" dirty="0" smtClean="0"/>
              <a:t>ECR </a:t>
            </a:r>
            <a:r>
              <a:rPr lang="en-US" dirty="0"/>
              <a:t>and oncoming traffic/ pedestrians/ bicyclists crossing </a:t>
            </a:r>
            <a:r>
              <a:rPr lang="en-US" dirty="0" smtClean="0"/>
              <a:t>ECR</a:t>
            </a:r>
          </a:p>
          <a:p>
            <a:r>
              <a:rPr lang="en-US" dirty="0" smtClean="0"/>
              <a:t>Implement </a:t>
            </a:r>
            <a:r>
              <a:rPr lang="en-US" dirty="0"/>
              <a:t>no right turn on red (RTOR) from Middle </a:t>
            </a:r>
            <a:r>
              <a:rPr lang="en-US" dirty="0" smtClean="0"/>
              <a:t>Avenue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/>
              <a:t>(signal Operation)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7966" r="4009" b="2066"/>
          <a:stretch/>
        </p:blipFill>
        <p:spPr>
          <a:xfrm>
            <a:off x="1827807" y="2223959"/>
            <a:ext cx="3213977" cy="275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176" y="2223959"/>
            <a:ext cx="3167853" cy="2775199"/>
          </a:xfrm>
          <a:prstGeom prst="rect">
            <a:avLst/>
          </a:prstGeom>
        </p:spPr>
      </p:pic>
      <p:pic>
        <p:nvPicPr>
          <p:cNvPr id="12" name="Picture 4" descr="Simple North Arrow Ubication PNG &amp; SVG Design For T-Shi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4055">
            <a:off x="8032737" y="2285002"/>
            <a:ext cx="446611" cy="4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imple North Arrow Ubication PNG &amp; SVG Design For T-Shir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4055">
            <a:off x="4548297" y="2276612"/>
            <a:ext cx="446611" cy="44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5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12" y="1461407"/>
            <a:ext cx="4003019" cy="27176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/>
              <a:t>(signal Operation)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098848"/>
              </p:ext>
            </p:extLst>
          </p:nvPr>
        </p:nvGraphicFramePr>
        <p:xfrm>
          <a:off x="1536774" y="1286684"/>
          <a:ext cx="3496621" cy="350092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466485">
                  <a:extLst>
                    <a:ext uri="{9D8B030D-6E8A-4147-A177-3AD203B41FA5}">
                      <a16:colId xmlns:a16="http://schemas.microsoft.com/office/drawing/2014/main" val="3909729403"/>
                    </a:ext>
                  </a:extLst>
                </a:gridCol>
                <a:gridCol w="1040235">
                  <a:extLst>
                    <a:ext uri="{9D8B030D-6E8A-4147-A177-3AD203B41FA5}">
                      <a16:colId xmlns:a16="http://schemas.microsoft.com/office/drawing/2014/main" val="746001872"/>
                    </a:ext>
                  </a:extLst>
                </a:gridCol>
                <a:gridCol w="989901">
                  <a:extLst>
                    <a:ext uri="{9D8B030D-6E8A-4147-A177-3AD203B41FA5}">
                      <a16:colId xmlns:a16="http://schemas.microsoft.com/office/drawing/2014/main" val="3026419205"/>
                    </a:ext>
                  </a:extLst>
                </a:gridCol>
              </a:tblGrid>
              <a:tr h="38283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Alternatives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Lane configuration</a:t>
                      </a:r>
                      <a:r>
                        <a:rPr lang="en-US" sz="1000" baseline="30000" dirty="0"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Signal phasing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2101035683"/>
                  </a:ext>
                </a:extLst>
              </a:tr>
              <a:tr h="233956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Existing 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LT + 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Permissive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2290856651"/>
                  </a:ext>
                </a:extLst>
              </a:tr>
              <a:tr h="467917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Alt 1 – Existing with no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LT + 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Permissive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1620441724"/>
                  </a:ext>
                </a:extLst>
              </a:tr>
              <a:tr h="495210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Alt 2 – Protected left with no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 + TR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Protected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749068793"/>
                  </a:ext>
                </a:extLst>
              </a:tr>
              <a:tr h="396167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Alt 2A – Protected left with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 + TR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Protected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2307157602"/>
                  </a:ext>
                </a:extLst>
              </a:tr>
              <a:tr h="701873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</a:rPr>
                        <a:t>Alt 3 – Dedicated bike signal phase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5787B"/>
                          </a:solidFill>
                          <a:effectLst/>
                        </a:rPr>
                        <a:t>L + TR</a:t>
                      </a:r>
                      <a:endParaRPr lang="en-US" sz="100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Protected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1929079708"/>
                  </a:ext>
                </a:extLst>
              </a:tr>
              <a:tr h="822960">
                <a:tc gridSpan="3"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kern="0" baseline="0" dirty="0" smtClean="0">
                          <a:solidFill>
                            <a:srgbClr val="75787B"/>
                          </a:solidFill>
                          <a:effectLst/>
                        </a:rPr>
                        <a:t>Notes: RTOR = right turn on red</a:t>
                      </a:r>
                    </a:p>
                    <a:p>
                      <a:pPr marL="228600" marR="0" lvl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+mj-lt"/>
                        <a:buAutoNum type="arabicPeriod"/>
                      </a:pPr>
                      <a:r>
                        <a:rPr lang="en-US" sz="800" b="0" kern="0" baseline="0" dirty="0" smtClean="0">
                          <a:solidFill>
                            <a:srgbClr val="75787B"/>
                          </a:solidFill>
                          <a:effectLst/>
                        </a:rPr>
                        <a:t>LT = shared left &amp; through lane, L = left turn only lane, TR = shared through &amp; right lane, R = right turn only lane. </a:t>
                      </a:r>
                    </a:p>
                    <a:p>
                      <a:pPr marL="228600" marR="0" lvl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+mj-lt"/>
                        <a:buAutoNum type="arabicPeriod"/>
                      </a:pPr>
                      <a:r>
                        <a:rPr lang="en-US" sz="800" b="0" kern="0" baseline="0" dirty="0" smtClean="0">
                          <a:solidFill>
                            <a:srgbClr val="75787B"/>
                          </a:solidFill>
                          <a:effectLst/>
                        </a:rPr>
                        <a:t>Permissive = left turning vehicles yield to oncoming traffic and crossing pedestrian/bicyclists. Protected = left turning vehicles have no conflict.</a:t>
                      </a:r>
                      <a:endParaRPr lang="en-US" sz="800" b="0" kern="0" baseline="0" dirty="0" smtClean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2594733705"/>
                  </a:ext>
                </a:extLst>
              </a:tr>
            </a:tbl>
          </a:graphicData>
        </a:graphic>
      </p:graphicFrame>
      <p:pic>
        <p:nvPicPr>
          <p:cNvPr id="14" name="Picture 4" descr="Simple North Arrow Ubication PNG &amp; SVG Design For T-Shir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4055">
            <a:off x="6593831" y="3631257"/>
            <a:ext cx="386637" cy="38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Placeholder 1"/>
          <p:cNvSpPr txBox="1">
            <a:spLocks/>
          </p:cNvSpPr>
          <p:nvPr/>
        </p:nvSpPr>
        <p:spPr>
          <a:xfrm>
            <a:off x="5075340" y="4179103"/>
            <a:ext cx="1137494" cy="2284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0" dirty="0" smtClean="0"/>
              <a:t>Existing</a:t>
            </a:r>
            <a:endParaRPr lang="en-US" sz="1200" b="0" dirty="0"/>
          </a:p>
        </p:txBody>
      </p:sp>
      <p:sp>
        <p:nvSpPr>
          <p:cNvPr id="16" name="Text Placeholder 1"/>
          <p:cNvSpPr txBox="1">
            <a:spLocks/>
          </p:cNvSpPr>
          <p:nvPr/>
        </p:nvSpPr>
        <p:spPr>
          <a:xfrm>
            <a:off x="7121854" y="4179103"/>
            <a:ext cx="1137494" cy="22844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sz="1200" b="0" dirty="0" smtClean="0"/>
              <a:t>Alternatives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398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/>
              <a:t>(signal Operation)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134996"/>
              </p:ext>
            </p:extLst>
          </p:nvPr>
        </p:nvGraphicFramePr>
        <p:xfrm>
          <a:off x="1536774" y="1147896"/>
          <a:ext cx="7304383" cy="3941197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466485">
                  <a:extLst>
                    <a:ext uri="{9D8B030D-6E8A-4147-A177-3AD203B41FA5}">
                      <a16:colId xmlns:a16="http://schemas.microsoft.com/office/drawing/2014/main" val="3909729403"/>
                    </a:ext>
                  </a:extLst>
                </a:gridCol>
                <a:gridCol w="1040235">
                  <a:extLst>
                    <a:ext uri="{9D8B030D-6E8A-4147-A177-3AD203B41FA5}">
                      <a16:colId xmlns:a16="http://schemas.microsoft.com/office/drawing/2014/main" val="74600187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26419205"/>
                    </a:ext>
                  </a:extLst>
                </a:gridCol>
                <a:gridCol w="3791823">
                  <a:extLst>
                    <a:ext uri="{9D8B030D-6E8A-4147-A177-3AD203B41FA5}">
                      <a16:colId xmlns:a16="http://schemas.microsoft.com/office/drawing/2014/main" val="3887518597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Alternatives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Lane configuration</a:t>
                      </a:r>
                      <a:r>
                        <a:rPr lang="en-US" sz="1000" baseline="30000" dirty="0">
                          <a:effectLst/>
                        </a:rPr>
                        <a:t>1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Signal phasing</a:t>
                      </a:r>
                      <a:r>
                        <a:rPr lang="en-US" sz="1000" baseline="30000" dirty="0">
                          <a:effectLst/>
                        </a:rPr>
                        <a:t>2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Key takeaway (compared to existing conditions)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45271" marR="45271" marT="0" marB="0" anchor="ctr"/>
                </a:tc>
                <a:extLst>
                  <a:ext uri="{0D108BD9-81ED-4DB2-BD59-A6C34878D82A}">
                    <a16:rowId xmlns:a16="http://schemas.microsoft.com/office/drawing/2014/main" val="2101035683"/>
                  </a:ext>
                </a:extLst>
              </a:tr>
              <a:tr h="29183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Existing 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LT + 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Permissive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left turning vehicles from Middle Ave. conflict with oncoming traffic/ pedestrians/ bicyclists crossing ECR.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856651"/>
                  </a:ext>
                </a:extLst>
              </a:tr>
              <a:tr h="729597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Alt 1 – Existing with no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LT + 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Permissive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Pro: most likely to be approved by Caltrans due to minimal impact to ECR.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left turning vehicles from Middle Ave. conflict with oncoming traffic/ pedestrians/ bicyclists crossing ECR.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right turn queue on Middle Ave. will worsen.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20441724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Alt 2 – Protected left with no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 + TR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Protected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Pro: resolve left turning vehicles from Middle Ave. conflict with oncoming traffic/ pedestrians/ bicyclists crossing ECR.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right turn queue on Middle Ave. will worsen.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ECR queue will worsen due to reduced green time.</a:t>
                      </a: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068793"/>
                  </a:ext>
                </a:extLst>
              </a:tr>
              <a:tr h="466477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</a:rPr>
                        <a:t>Alt 2A – Protected left with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L + TR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Protected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Pro: resolve left turning vehicles from Middle Ave. conflict with oncoming traffic/ pedestrians/ bicyclists crossing ECR.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ECR queue will worsen due to reduced green time.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7157602"/>
                  </a:ext>
                </a:extLst>
              </a:tr>
              <a:tr h="1021435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</a:rPr>
                        <a:t>Alt 3 – Dedicated bike signal phase with no RTOR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75787B"/>
                          </a:solidFill>
                          <a:effectLst/>
                        </a:rPr>
                        <a:t>L + TR</a:t>
                      </a:r>
                      <a:endParaRPr lang="en-US" sz="100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Protected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Pro: resolve left turning vehicles from Middle Ave. conflict with oncoming traffic/ pedestrians/ bicyclists crossing ECR.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Pro: dedicated bike phase crossing El Camino Real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require more signal time and impact signal coordination.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least likely to be approved by Caltrans due to significant impact to ECR.</a:t>
                      </a: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Con: right turn queue on Middle Ave. will worsen.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29079708"/>
                  </a:ext>
                </a:extLst>
              </a:tr>
              <a:tr h="365760">
                <a:tc gridSpan="4">
                  <a:txBody>
                    <a:bodyPr/>
                    <a:lstStyle/>
                    <a:p>
                      <a:pPr marL="182880" marR="0" indent="-18288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kern="0" baseline="0" dirty="0">
                          <a:solidFill>
                            <a:srgbClr val="75787B"/>
                          </a:solidFill>
                          <a:effectLst/>
                        </a:rPr>
                        <a:t>Notes: RTOR = right turn on red</a:t>
                      </a:r>
                    </a:p>
                    <a:p>
                      <a:pPr marL="228600" marR="0" lvl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+mj-lt"/>
                        <a:buAutoNum type="arabicPeriod"/>
                      </a:pPr>
                      <a:r>
                        <a:rPr lang="en-US" sz="800" b="0" kern="0" baseline="0" dirty="0">
                          <a:solidFill>
                            <a:srgbClr val="75787B"/>
                          </a:solidFill>
                          <a:effectLst/>
                        </a:rPr>
                        <a:t>LT = shared left &amp; through lane, L = left turn only lane, TR = shared through &amp; right lane, R = right turn only lane. </a:t>
                      </a:r>
                    </a:p>
                    <a:p>
                      <a:pPr marL="228600" marR="0" lvl="0" indent="-2286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+mj-lt"/>
                        <a:buAutoNum type="arabicPeriod"/>
                      </a:pPr>
                      <a:r>
                        <a:rPr lang="en-US" sz="800" b="0" kern="0" baseline="0" dirty="0">
                          <a:solidFill>
                            <a:srgbClr val="75787B"/>
                          </a:solidFill>
                          <a:effectLst/>
                        </a:rPr>
                        <a:t>Permissive = left turning vehicles </a:t>
                      </a:r>
                      <a:r>
                        <a:rPr lang="en-US" sz="800" b="0" kern="0" baseline="0" dirty="0" smtClean="0">
                          <a:solidFill>
                            <a:srgbClr val="75787B"/>
                          </a:solidFill>
                          <a:effectLst/>
                        </a:rPr>
                        <a:t>yield </a:t>
                      </a:r>
                      <a:r>
                        <a:rPr lang="en-US" sz="800" b="0" kern="0" baseline="0" dirty="0">
                          <a:solidFill>
                            <a:srgbClr val="75787B"/>
                          </a:solidFill>
                          <a:effectLst/>
                        </a:rPr>
                        <a:t>to oncoming traffic and crossing pedestrian/bicyclists. Protected = left turning vehicles have no </a:t>
                      </a:r>
                      <a:r>
                        <a:rPr lang="en-US" sz="800" b="0" kern="0" baseline="0" dirty="0" smtClean="0">
                          <a:solidFill>
                            <a:srgbClr val="75787B"/>
                          </a:solidFill>
                          <a:effectLst/>
                        </a:rPr>
                        <a:t>conflict.</a:t>
                      </a:r>
                      <a:endParaRPr lang="en-US" sz="800" b="0" kern="0" baseline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45271" marR="4527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154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95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/>
              <a:t>(signal Operation)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733059"/>
              </p:ext>
            </p:extLst>
          </p:nvPr>
        </p:nvGraphicFramePr>
        <p:xfrm>
          <a:off x="1603534" y="1147897"/>
          <a:ext cx="7170174" cy="396706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837385">
                  <a:extLst>
                    <a:ext uri="{9D8B030D-6E8A-4147-A177-3AD203B41FA5}">
                      <a16:colId xmlns:a16="http://schemas.microsoft.com/office/drawing/2014/main" val="183685815"/>
                    </a:ext>
                  </a:extLst>
                </a:gridCol>
                <a:gridCol w="1371289">
                  <a:extLst>
                    <a:ext uri="{9D8B030D-6E8A-4147-A177-3AD203B41FA5}">
                      <a16:colId xmlns:a16="http://schemas.microsoft.com/office/drawing/2014/main" val="3425926585"/>
                    </a:ext>
                  </a:extLst>
                </a:gridCol>
                <a:gridCol w="992300">
                  <a:extLst>
                    <a:ext uri="{9D8B030D-6E8A-4147-A177-3AD203B41FA5}">
                      <a16:colId xmlns:a16="http://schemas.microsoft.com/office/drawing/2014/main" val="806937979"/>
                    </a:ext>
                  </a:extLst>
                </a:gridCol>
                <a:gridCol w="992300">
                  <a:extLst>
                    <a:ext uri="{9D8B030D-6E8A-4147-A177-3AD203B41FA5}">
                      <a16:colId xmlns:a16="http://schemas.microsoft.com/office/drawing/2014/main" val="3937114867"/>
                    </a:ext>
                  </a:extLst>
                </a:gridCol>
                <a:gridCol w="992300">
                  <a:extLst>
                    <a:ext uri="{9D8B030D-6E8A-4147-A177-3AD203B41FA5}">
                      <a16:colId xmlns:a16="http://schemas.microsoft.com/office/drawing/2014/main" val="2025903961"/>
                    </a:ext>
                  </a:extLst>
                </a:gridCol>
                <a:gridCol w="992300">
                  <a:extLst>
                    <a:ext uri="{9D8B030D-6E8A-4147-A177-3AD203B41FA5}">
                      <a16:colId xmlns:a16="http://schemas.microsoft.com/office/drawing/2014/main" val="3611355268"/>
                    </a:ext>
                  </a:extLst>
                </a:gridCol>
                <a:gridCol w="992300">
                  <a:extLst>
                    <a:ext uri="{9D8B030D-6E8A-4147-A177-3AD203B41FA5}">
                      <a16:colId xmlns:a16="http://schemas.microsoft.com/office/drawing/2014/main" val="781713172"/>
                    </a:ext>
                  </a:extLst>
                </a:gridCol>
              </a:tblGrid>
              <a:tr h="5291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Approach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Lane storage </a:t>
                      </a:r>
                      <a:r>
                        <a:rPr lang="en-US" sz="1000" dirty="0">
                          <a:effectLst/>
                        </a:rPr>
                        <a:t>(</a:t>
                      </a:r>
                      <a:r>
                        <a:rPr lang="en-US" sz="1000" dirty="0" err="1">
                          <a:effectLst/>
                        </a:rPr>
                        <a:t>ft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Existing (</a:t>
                      </a:r>
                      <a:r>
                        <a:rPr lang="en-US" sz="1000" dirty="0" err="1">
                          <a:effectLst/>
                        </a:rPr>
                        <a:t>ft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Alt 1 – Ex. w/ no RTOR (</a:t>
                      </a:r>
                      <a:r>
                        <a:rPr lang="en-US" sz="1000" dirty="0" err="1">
                          <a:effectLst/>
                        </a:rPr>
                        <a:t>ft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Alt 2 – Prot. Left w/ no RTOR (</a:t>
                      </a:r>
                      <a:r>
                        <a:rPr lang="en-US" sz="1000" dirty="0" err="1">
                          <a:effectLst/>
                        </a:rPr>
                        <a:t>ft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Alt 2A – Prot. Left w/ RTOR (</a:t>
                      </a:r>
                      <a:r>
                        <a:rPr lang="en-US" sz="1000" dirty="0" err="1">
                          <a:effectLst/>
                        </a:rPr>
                        <a:t>ft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Alt 3 – Dedicated bike </a:t>
                      </a:r>
                      <a:r>
                        <a:rPr lang="en-US" sz="1000" dirty="0" smtClean="0">
                          <a:effectLst/>
                        </a:rPr>
                        <a:t>phase w/ no RTOR </a:t>
                      </a:r>
                      <a:r>
                        <a:rPr lang="en-US" sz="1000" dirty="0">
                          <a:effectLst/>
                        </a:rPr>
                        <a:t>(</a:t>
                      </a:r>
                      <a:r>
                        <a:rPr lang="en-US" sz="1000" dirty="0" err="1">
                          <a:effectLst/>
                        </a:rPr>
                        <a:t>ft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000" dirty="0">
                        <a:solidFill>
                          <a:srgbClr val="161615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50431" marR="50431" marT="0" marB="0" anchor="ctr">
                    <a:solidFill>
                      <a:srgbClr val="4E87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216074"/>
                  </a:ext>
                </a:extLst>
              </a:tr>
              <a:tr h="214419">
                <a:tc gridSpan="7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75787B"/>
                          </a:solidFill>
                          <a:effectLst/>
                        </a:rPr>
                        <a:t>Northbound </a:t>
                      </a: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Middle Ave.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50431" marR="50431" marT="0" marB="0" anchor="ctr"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8021861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NBL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150 turn lane &amp; 980 to Blake St.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390 (420)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+1,110 (+310) 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+880 (+180)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+330 (+0)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+1,110 (+0)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007000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NBT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+30 (+90)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+50 (+20)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(+50)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990163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NBR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340 (290)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+30 (+110)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023013"/>
                  </a:ext>
                </a:extLst>
              </a:tr>
              <a:tr h="214419">
                <a:tc gridSpan="7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75787B"/>
                          </a:solidFill>
                          <a:effectLst/>
                        </a:rPr>
                        <a:t>Southbound </a:t>
                      </a: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Middle Ave.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50431" marR="50431" marT="0" marB="0" anchor="ctr">
                    <a:solidFill>
                      <a:srgbClr val="E9E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834549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SBL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80 turn lane &amp; 250 to garage entrance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100 (190)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-20 (-80)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-30 (-60)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-20 (-70)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696541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SBT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+60 (+110)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+40 (+90)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+50 (+95)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778030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SBR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40 (70)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(+30)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535370"/>
                  </a:ext>
                </a:extLst>
              </a:tr>
              <a:tr h="214419">
                <a:tc gridSpan="7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75787B"/>
                          </a:solidFill>
                          <a:effectLst/>
                        </a:rPr>
                        <a:t>Westbound </a:t>
                      </a: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ECR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50431" marR="50431" marT="0" marB="0" anchor="ctr"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720201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WBL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280 turn lane &amp; 1070 to Cambridge Ave.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260 (410)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+10 (+0) 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+110 (+0)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+60 (+0)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+160 (+0)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985781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WBT</a:t>
                      </a:r>
                      <a:endParaRPr lang="en-US" sz="10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330 (710)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(+100)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+80 (+500)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(+530)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+600 (+660)</a:t>
                      </a:r>
                    </a:p>
                  </a:txBody>
                  <a:tcPr marL="68580" marR="68580" marT="0" marB="0" anchor="ctr">
                    <a:solidFill>
                      <a:srgbClr val="FFFF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097893"/>
                  </a:ext>
                </a:extLst>
              </a:tr>
              <a:tr h="214419">
                <a:tc gridSpan="7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rgbClr val="75787B"/>
                          </a:solidFill>
                          <a:effectLst/>
                        </a:rPr>
                        <a:t>Eastbound </a:t>
                      </a:r>
                      <a:r>
                        <a:rPr lang="en-US" sz="1000" dirty="0">
                          <a:solidFill>
                            <a:srgbClr val="75787B"/>
                          </a:solidFill>
                          <a:effectLst/>
                        </a:rPr>
                        <a:t>ECR</a:t>
                      </a:r>
                      <a:endParaRPr lang="en-US" sz="100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50431" marR="50431" marT="0" marB="0" anchor="ctr">
                    <a:solidFill>
                      <a:srgbClr val="E9ED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738367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EBL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220 turn lane &amp; 830 to Roble Ave.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130 (170)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+30 (+10)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+120 (+10)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+90 (+0)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+70 (+0)</a:t>
                      </a:r>
                      <a:endParaRPr lang="en-US" sz="1100" b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951304"/>
                  </a:ext>
                </a:extLst>
              </a:tr>
              <a:tr h="214419"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EBT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450 (510)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+20 (+20)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+70 (+0)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dirty="0">
                          <a:solidFill>
                            <a:srgbClr val="75787B"/>
                          </a:solidFill>
                          <a:effectLst/>
                          <a:latin typeface="Arial" panose="020B0604020202020204" pitchFamily="34" charset="0"/>
                          <a:ea typeface="MS PGothic" panose="020B0600070205080204" pitchFamily="34" charset="-128"/>
                          <a:cs typeface="Avenir-Roman"/>
                        </a:rPr>
                        <a:t>+0 (+0)</a:t>
                      </a:r>
                      <a:endParaRPr lang="en-US" sz="11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68580" marR="68580" marT="0" marB="0" anchor="ctr">
                    <a:solidFill>
                      <a:srgbClr val="E9ED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550847"/>
                  </a:ext>
                </a:extLst>
              </a:tr>
              <a:tr h="274320">
                <a:tc gridSpan="7">
                  <a:txBody>
                    <a:bodyPr/>
                    <a:lstStyle/>
                    <a:p>
                      <a:pPr marL="182880" marR="0" indent="-18288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0" dirty="0">
                          <a:solidFill>
                            <a:srgbClr val="75787B"/>
                          </a:solidFill>
                          <a:effectLst/>
                        </a:rPr>
                        <a:t>Notes: ## (##) = morning (evening) commute hour</a:t>
                      </a:r>
                    </a:p>
                    <a:p>
                      <a:pPr marL="342900" marR="0" lvl="0" indent="-34290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+mj-lt"/>
                        <a:buAutoNum type="arabicPeriod"/>
                      </a:pPr>
                      <a:r>
                        <a:rPr lang="en-US" sz="800" b="0" dirty="0">
                          <a:solidFill>
                            <a:srgbClr val="75787B"/>
                          </a:solidFill>
                          <a:effectLst/>
                        </a:rPr>
                        <a:t>Results represent the 95 percentile queue length.</a:t>
                      </a:r>
                      <a:endParaRPr lang="en-US" sz="800" b="0" dirty="0">
                        <a:solidFill>
                          <a:srgbClr val="75787B"/>
                        </a:solidFill>
                        <a:effectLst/>
                        <a:latin typeface="Arial" panose="020B0604020202020204" pitchFamily="34" charset="0"/>
                        <a:ea typeface="MS PGothic" panose="020B0600070205080204" pitchFamily="34" charset="-128"/>
                        <a:cs typeface="Avenir-Roman"/>
                      </a:endParaRPr>
                    </a:p>
                  </a:txBody>
                  <a:tcPr marL="50431" marR="50431" marT="0" marB="0" anchor="ctr">
                    <a:solidFill>
                      <a:srgbClr val="FFFF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6693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543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8003" y="524937"/>
            <a:ext cx="5961740" cy="622960"/>
          </a:xfrm>
        </p:spPr>
        <p:txBody>
          <a:bodyPr/>
          <a:lstStyle/>
          <a:p>
            <a:r>
              <a:rPr lang="en-US" dirty="0"/>
              <a:t>Intersection evaluation </a:t>
            </a:r>
            <a:br>
              <a:rPr lang="en-US" dirty="0"/>
            </a:br>
            <a:r>
              <a:rPr lang="en-US" dirty="0"/>
              <a:t>(signal </a:t>
            </a:r>
            <a:r>
              <a:rPr lang="en-US" dirty="0" smtClean="0"/>
              <a:t>Operation – morning commute hour 95% queue)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10370-6FF5-9A45-843A-8AEB2B662F9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455" y="1147897"/>
            <a:ext cx="6834184" cy="39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MP PowerPoint Template Nov 2015">
  <a:themeElements>
    <a:clrScheme name="Custom 8">
      <a:dk1>
        <a:srgbClr val="FFFFFE"/>
      </a:dk1>
      <a:lt1>
        <a:srgbClr val="FFFFFE"/>
      </a:lt1>
      <a:dk2>
        <a:srgbClr val="75787B"/>
      </a:dk2>
      <a:lt2>
        <a:srgbClr val="97999B"/>
      </a:lt2>
      <a:accent1>
        <a:srgbClr val="4E87A0"/>
      </a:accent1>
      <a:accent2>
        <a:srgbClr val="B7BF10"/>
      </a:accent2>
      <a:accent3>
        <a:srgbClr val="487A7B"/>
      </a:accent3>
      <a:accent4>
        <a:srgbClr val="DAAA00"/>
      </a:accent4>
      <a:accent5>
        <a:srgbClr val="C66E4E"/>
      </a:accent5>
      <a:accent6>
        <a:srgbClr val="D9D9D6"/>
      </a:accent6>
      <a:hlink>
        <a:srgbClr val="236192"/>
      </a:hlink>
      <a:folHlink>
        <a:srgbClr val="23619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C0458046-F584-4F4D-8B9D-3038C478821A}" vid="{84069E96-06DA-4347-9158-8E02D2991443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58046-F584-4F4D-8B9D-3038C478821A}" vid="{58F55813-3C62-4F5A-A403-51E598104F99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0458046-F584-4F4D-8B9D-3038C478821A}" vid="{AD3B531E-E862-4535-9801-43DD9B94BB25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CMP PowerPoint</Template>
  <TotalTime>54050</TotalTime>
  <Words>1124</Words>
  <Application>Microsoft Office PowerPoint</Application>
  <PresentationFormat>On-screen Show (16:9)</PresentationFormat>
  <Paragraphs>198</Paragraphs>
  <Slides>16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MS PGothic</vt:lpstr>
      <vt:lpstr>MS PGothic</vt:lpstr>
      <vt:lpstr>Arial</vt:lpstr>
      <vt:lpstr>Avenir-Roman</vt:lpstr>
      <vt:lpstr>Calibri</vt:lpstr>
      <vt:lpstr>Times New Roman</vt:lpstr>
      <vt:lpstr>Wingdings</vt:lpstr>
      <vt:lpstr>CMP PowerPoint Template Nov 2015</vt:lpstr>
      <vt:lpstr>1_Custom Design</vt:lpstr>
      <vt:lpstr>Custom Design</vt:lpstr>
      <vt:lpstr>Middle Avenue and El Camino Real signal and conceptual geometric improvements</vt:lpstr>
      <vt:lpstr>AGENDA</vt:lpstr>
      <vt:lpstr>Background  (Permanent Improvements)</vt:lpstr>
      <vt:lpstr>Background  (Pilot Projects)</vt:lpstr>
      <vt:lpstr>Intersection evaluation  (signal Operation)</vt:lpstr>
      <vt:lpstr>Intersection evaluation  (signal Operation)</vt:lpstr>
      <vt:lpstr>Intersection evaluation  (signal Operation)</vt:lpstr>
      <vt:lpstr>Intersection evaluation  (signal Operation)</vt:lpstr>
      <vt:lpstr>Intersection evaluation  (signal Operation – morning commute hour 95% queue)</vt:lpstr>
      <vt:lpstr>Intersection evaluation  (signal Operation – Evening commute hour 95% queue)</vt:lpstr>
      <vt:lpstr>Intersection evaluation  (Geometry)</vt:lpstr>
      <vt:lpstr>Intersection evaluation  (Geometry)</vt:lpstr>
      <vt:lpstr>Feedback</vt:lpstr>
      <vt:lpstr>Next Steps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Herren, Judi A</dc:creator>
  <cp:lastModifiedBy>Chen, Kevin</cp:lastModifiedBy>
  <cp:revision>383</cp:revision>
  <cp:lastPrinted>2015-12-03T20:50:34Z</cp:lastPrinted>
  <dcterms:created xsi:type="dcterms:W3CDTF">2022-04-06T17:06:18Z</dcterms:created>
  <dcterms:modified xsi:type="dcterms:W3CDTF">2024-12-11T21:55:24Z</dcterms:modified>
</cp:coreProperties>
</file>